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6106" r:id="rId5"/>
    <p:sldMasterId id="2147496115" r:id="rId6"/>
  </p:sldMasterIdLst>
  <p:notesMasterIdLst>
    <p:notesMasterId r:id="rId21"/>
  </p:notesMasterIdLst>
  <p:handoutMasterIdLst>
    <p:handoutMasterId r:id="rId22"/>
  </p:handoutMasterIdLst>
  <p:sldIdLst>
    <p:sldId id="256" r:id="rId7"/>
    <p:sldId id="297" r:id="rId8"/>
    <p:sldId id="294" r:id="rId9"/>
    <p:sldId id="296" r:id="rId10"/>
    <p:sldId id="293" r:id="rId11"/>
    <p:sldId id="295" r:id="rId12"/>
    <p:sldId id="299" r:id="rId13"/>
    <p:sldId id="300" r:id="rId14"/>
    <p:sldId id="301" r:id="rId15"/>
    <p:sldId id="298" r:id="rId16"/>
    <p:sldId id="289" r:id="rId17"/>
    <p:sldId id="302" r:id="rId18"/>
    <p:sldId id="291" r:id="rId19"/>
    <p:sldId id="260" r:id="rId20"/>
  </p:sldIdLst>
  <p:sldSz cx="9144000" cy="5143500" type="screen16x9"/>
  <p:notesSz cx="695483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D939E2-4F5A-2949-827D-2186146A728E}" name="James Mackenzie" initials="JM" userId="S::jmackenzie@komatsu.com.au::1ac45a05-4f81-4125-ace2-1543aa5ced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40A9A"/>
    <a:srgbClr val="FFFFFF"/>
    <a:srgbClr val="64AC8A"/>
    <a:srgbClr val="253FC8"/>
    <a:srgbClr val="C41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8" autoAdjust="0"/>
    <p:restoredTop sz="86768" autoAdjust="0"/>
  </p:normalViewPr>
  <p:slideViewPr>
    <p:cSldViewPr snapToGrid="0">
      <p:cViewPr varScale="1">
        <p:scale>
          <a:sx n="130" d="100"/>
          <a:sy n="130" d="100"/>
        </p:scale>
        <p:origin x="966" y="57"/>
      </p:cViewPr>
      <p:guideLst>
        <p:guide orient="horz" pos="75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375" y="-1227"/>
      </p:cViewPr>
      <p:guideLst>
        <p:guide orient="horz" pos="2909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ackenzie" userId="1ac45a05-4f81-4125-ace2-1543aa5ced3a" providerId="ADAL" clId="{D023F3B8-CC32-461F-88A4-B1304967AD50}"/>
    <pc:docChg chg="custSel modSld">
      <pc:chgData name="James Mackenzie" userId="1ac45a05-4f81-4125-ace2-1543aa5ced3a" providerId="ADAL" clId="{D023F3B8-CC32-461F-88A4-B1304967AD50}" dt="2024-08-13T11:04:43.974" v="100" actId="115"/>
      <pc:docMkLst>
        <pc:docMk/>
      </pc:docMkLst>
      <pc:sldChg chg="modSp mod">
        <pc:chgData name="James Mackenzie" userId="1ac45a05-4f81-4125-ace2-1543aa5ced3a" providerId="ADAL" clId="{D023F3B8-CC32-461F-88A4-B1304967AD50}" dt="2024-08-13T11:02:29.541" v="4" actId="20577"/>
        <pc:sldMkLst>
          <pc:docMk/>
          <pc:sldMk cId="4225752104" sldId="256"/>
        </pc:sldMkLst>
        <pc:spChg chg="mod">
          <ac:chgData name="James Mackenzie" userId="1ac45a05-4f81-4125-ace2-1543aa5ced3a" providerId="ADAL" clId="{D023F3B8-CC32-461F-88A4-B1304967AD50}" dt="2024-08-13T11:02:29.541" v="4" actId="20577"/>
          <ac:spMkLst>
            <pc:docMk/>
            <pc:sldMk cId="4225752104" sldId="256"/>
            <ac:spMk id="4" creationId="{51DB200E-45BD-40C7-B411-2F8A9F852F51}"/>
          </ac:spMkLst>
        </pc:spChg>
      </pc:sldChg>
      <pc:sldChg chg="modSp mod">
        <pc:chgData name="James Mackenzie" userId="1ac45a05-4f81-4125-ace2-1543aa5ced3a" providerId="ADAL" clId="{D023F3B8-CC32-461F-88A4-B1304967AD50}" dt="2024-08-13T11:04:43.974" v="100" actId="115"/>
        <pc:sldMkLst>
          <pc:docMk/>
          <pc:sldMk cId="3257871878" sldId="300"/>
        </pc:sldMkLst>
        <pc:spChg chg="mod">
          <ac:chgData name="James Mackenzie" userId="1ac45a05-4f81-4125-ace2-1543aa5ced3a" providerId="ADAL" clId="{D023F3B8-CC32-461F-88A4-B1304967AD50}" dt="2024-08-13T11:04:43.974" v="100" actId="115"/>
          <ac:spMkLst>
            <pc:docMk/>
            <pc:sldMk cId="3257871878" sldId="300"/>
            <ac:spMk id="3" creationId="{575B4884-04D5-3559-81F2-5BFEEF5E662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8871" y="1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418B1E5-DBF9-4997-A556-B4C23B3A07EC}" type="datetimeFigureOut">
              <a:rPr lang="en-US"/>
              <a:pPr>
                <a:defRPr/>
              </a:pPr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7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8871" y="8772527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1D487E3-1A14-42D5-A639-D004FC826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46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871" y="1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7E2F7A-968B-4C4F-90B2-BDF9E3E7DFFF}" type="datetimeFigureOut">
              <a:rPr lang="en-US" smtClean="0"/>
              <a:pPr>
                <a:defRPr/>
              </a:pPr>
              <a:t>8/13/2024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2150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6114" y="4387852"/>
            <a:ext cx="5562611" cy="4156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527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871" y="8772527"/>
            <a:ext cx="3014393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91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52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504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792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080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75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63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52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67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16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6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9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9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2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0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42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4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0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8DE86-5457-4D05-B3D2-48110CD1A2B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6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omatsu logotype">
            <a:extLst>
              <a:ext uri="{FF2B5EF4-FFF2-40B4-BE49-F238E27FC236}">
                <a16:creationId xmlns:a16="http://schemas.microsoft.com/office/drawing/2014/main" id="{9C101E01-27E6-478A-B82C-43D119E11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5" y="316763"/>
            <a:ext cx="3195767" cy="1037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2329839" y="1813111"/>
            <a:ext cx="5085566" cy="1402230"/>
          </a:xfrm>
        </p:spPr>
        <p:txBody>
          <a:bodyPr anchor="t" anchorCtr="0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9839" y="3215341"/>
            <a:ext cx="6359948" cy="597647"/>
          </a:xfrm>
        </p:spPr>
        <p:txBody>
          <a:bodyPr l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24766A-65AA-400C-8EF5-033BEAC2E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9839" y="3813175"/>
            <a:ext cx="3248946" cy="596900"/>
          </a:xfrm>
        </p:spPr>
        <p:txBody>
          <a:bodyPr lIns="3600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2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982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09728"/>
            <a:ext cx="8750808" cy="4106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648000"/>
            <a:ext cx="8750808" cy="410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5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CBAC0A-55B6-4BBD-9C8A-0312FD200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751562"/>
            <a:ext cx="8412480" cy="1820188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9D6834-D149-40C7-98C4-9694CB8C3A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2788608"/>
            <a:ext cx="8503920" cy="1545267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638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F54CF-8A67-48CE-83B8-57E84A361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549835"/>
            <a:ext cx="9144000" cy="417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47AFF7-DB9F-4565-8DA3-2FC02AFC07A3}"/>
              </a:ext>
            </a:extLst>
          </p:cNvPr>
          <p:cNvSpPr/>
          <p:nvPr/>
        </p:nvSpPr>
        <p:spPr>
          <a:xfrm>
            <a:off x="365760" y="1215025"/>
            <a:ext cx="8503920" cy="2617939"/>
          </a:xfrm>
          <a:prstGeom prst="ellipse">
            <a:avLst/>
          </a:prstGeom>
          <a:gradFill flip="none" rotWithShape="1">
            <a:gsLst>
              <a:gs pos="25000">
                <a:schemeClr val="bg1"/>
              </a:gs>
              <a:gs pos="7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2BC936-8B3D-4D5C-91BF-60560E3FA9EC}"/>
              </a:ext>
            </a:extLst>
          </p:cNvPr>
          <p:cNvSpPr/>
          <p:nvPr/>
        </p:nvSpPr>
        <p:spPr>
          <a:xfrm>
            <a:off x="365760" y="1215025"/>
            <a:ext cx="8503920" cy="2617939"/>
          </a:xfrm>
          <a:prstGeom prst="ellipse">
            <a:avLst/>
          </a:prstGeom>
          <a:gradFill flip="none" rotWithShape="1">
            <a:gsLst>
              <a:gs pos="25000">
                <a:schemeClr val="bg1"/>
              </a:gs>
              <a:gs pos="7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CBAC0A-55B6-4BBD-9C8A-0312FD200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751562"/>
            <a:ext cx="8412480" cy="1820188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9D6834-D149-40C7-98C4-9694CB8C3A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2788608"/>
            <a:ext cx="8503920" cy="1545267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88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967" y="648000"/>
            <a:ext cx="3942711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9851" y="648000"/>
            <a:ext cx="4669612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71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967" y="648000"/>
            <a:ext cx="3942711" cy="410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EAE3B0-59F3-470A-BF59-64535518C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438" y="648000"/>
            <a:ext cx="4881562" cy="410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13806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E3845B-1740-4DB6-97F8-367EC2E10DE8}"/>
              </a:ext>
            </a:extLst>
          </p:cNvPr>
          <p:cNvSpPr/>
          <p:nvPr userDrawn="1"/>
        </p:nvSpPr>
        <p:spPr>
          <a:xfrm>
            <a:off x="1" y="-1"/>
            <a:ext cx="9144000" cy="702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338F0F-F1E2-452D-B5E1-6CBC1D5B1D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4764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4049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4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09728"/>
            <a:ext cx="8750808" cy="4106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648000"/>
            <a:ext cx="8750808" cy="410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9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CBAC0A-55B6-4BBD-9C8A-0312FD200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751562"/>
            <a:ext cx="8412480" cy="1820188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9D6834-D149-40C7-98C4-9694CB8C3A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2788608"/>
            <a:ext cx="8503920" cy="1545267"/>
          </a:xfr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01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F54CF-8A67-48CE-83B8-57E84A361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550800"/>
            <a:ext cx="9144000" cy="417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47AFF7-DB9F-4565-8DA3-2FC02AFC07A3}"/>
              </a:ext>
            </a:extLst>
          </p:cNvPr>
          <p:cNvSpPr/>
          <p:nvPr/>
        </p:nvSpPr>
        <p:spPr>
          <a:xfrm>
            <a:off x="365760" y="1215025"/>
            <a:ext cx="8503920" cy="2617939"/>
          </a:xfrm>
          <a:prstGeom prst="ellipse">
            <a:avLst/>
          </a:prstGeom>
          <a:gradFill flip="none" rotWithShape="1">
            <a:gsLst>
              <a:gs pos="25000">
                <a:schemeClr val="bg1"/>
              </a:gs>
              <a:gs pos="7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2BC936-8B3D-4D5C-91BF-60560E3FA9EC}"/>
              </a:ext>
            </a:extLst>
          </p:cNvPr>
          <p:cNvSpPr/>
          <p:nvPr/>
        </p:nvSpPr>
        <p:spPr>
          <a:xfrm>
            <a:off x="365760" y="1215025"/>
            <a:ext cx="8503920" cy="2617939"/>
          </a:xfrm>
          <a:prstGeom prst="ellipse">
            <a:avLst/>
          </a:prstGeom>
          <a:gradFill flip="none" rotWithShape="1">
            <a:gsLst>
              <a:gs pos="25000">
                <a:schemeClr val="bg1"/>
              </a:gs>
              <a:gs pos="7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CBAC0A-55B6-4BBD-9C8A-0312FD200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751562"/>
            <a:ext cx="8412480" cy="1820188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9D6834-D149-40C7-98C4-9694CB8C3A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2788608"/>
            <a:ext cx="8503920" cy="1545267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93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967" y="648000"/>
            <a:ext cx="3942711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9851" y="648000"/>
            <a:ext cx="4669612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4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967" y="648000"/>
            <a:ext cx="3942711" cy="4104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EAE3B0-59F3-470A-BF59-64535518C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438" y="648000"/>
            <a:ext cx="4881562" cy="410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5026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8AD1B8-CB73-411B-976B-DD79AAFE1599}"/>
              </a:ext>
            </a:extLst>
          </p:cNvPr>
          <p:cNvSpPr/>
          <p:nvPr userDrawn="1"/>
        </p:nvSpPr>
        <p:spPr>
          <a:xfrm>
            <a:off x="1" y="-1"/>
            <a:ext cx="9144000" cy="702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338F0F-F1E2-452D-B5E1-6CBC1D5B1D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4764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1752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932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2329839" y="1813111"/>
            <a:ext cx="5085566" cy="1402230"/>
          </a:xfrm>
        </p:spPr>
        <p:txBody>
          <a:bodyPr anchor="t" anchorCtr="0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9839" y="3215341"/>
            <a:ext cx="6359948" cy="597647"/>
          </a:xfrm>
        </p:spPr>
        <p:txBody>
          <a:bodyPr l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24766A-65AA-400C-8EF5-033BEAC2E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9839" y="3813175"/>
            <a:ext cx="3248946" cy="596900"/>
          </a:xfrm>
        </p:spPr>
        <p:txBody>
          <a:bodyPr lIns="36000"/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buNone/>
              <a:defRPr sz="12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D7E9C-7D0F-473B-A64B-E5CCA0F241B4}"/>
              </a:ext>
            </a:extLst>
          </p:cNvPr>
          <p:cNvSpPr txBox="1"/>
          <p:nvPr userDrawn="1"/>
        </p:nvSpPr>
        <p:spPr>
          <a:xfrm>
            <a:off x="4001550" y="4848597"/>
            <a:ext cx="1132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6"/>
                </a:solidFill>
                <a:latin typeface="+mn-lt"/>
              </a:rPr>
              <a:t>Confidential</a:t>
            </a:r>
          </a:p>
        </p:txBody>
      </p:sp>
      <p:pic>
        <p:nvPicPr>
          <p:cNvPr id="9" name="Picture 8" descr="Komatsu logotype">
            <a:extLst>
              <a:ext uri="{FF2B5EF4-FFF2-40B4-BE49-F238E27FC236}">
                <a16:creationId xmlns:a16="http://schemas.microsoft.com/office/drawing/2014/main" id="{11CC9651-2CCF-4BAE-ADA5-5B7244E63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5" y="316763"/>
            <a:ext cx="3195767" cy="10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0BFE82-E70E-4C1C-B239-7825DC4EB633}"/>
              </a:ext>
            </a:extLst>
          </p:cNvPr>
          <p:cNvSpPr/>
          <p:nvPr userDrawn="1"/>
        </p:nvSpPr>
        <p:spPr bwMode="white">
          <a:xfrm>
            <a:off x="0" y="0"/>
            <a:ext cx="9144000" cy="5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91967" y="107797"/>
            <a:ext cx="8747496" cy="41064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967" y="648000"/>
            <a:ext cx="8747496" cy="4104000"/>
          </a:xfrm>
          <a:prstGeom prst="rect">
            <a:avLst/>
          </a:prstGeom>
        </p:spPr>
        <p:txBody>
          <a:bodyPr vert="horz" lIns="45720" tIns="73152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2FB9A-9000-4AD5-822F-38482757BEA7}"/>
              </a:ext>
            </a:extLst>
          </p:cNvPr>
          <p:cNvSpPr txBox="1"/>
          <p:nvPr/>
        </p:nvSpPr>
        <p:spPr>
          <a:xfrm>
            <a:off x="8392885" y="4853360"/>
            <a:ext cx="54657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8EB92688-8440-4905-ACA0-EACBFA8A49E6}" type="slidenum">
              <a:rPr lang="en-US" sz="1000" smtClean="0">
                <a:solidFill>
                  <a:schemeClr val="tx2"/>
                </a:solidFill>
                <a:latin typeface="+mn-lt"/>
              </a:rPr>
              <a:t>‹#›</a:t>
            </a:fld>
            <a:endParaRPr lang="en-US" sz="1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C0B7C-648B-4F1E-B40B-5AE0E9FBF7CE}"/>
              </a:ext>
            </a:extLst>
          </p:cNvPr>
          <p:cNvSpPr txBox="1"/>
          <p:nvPr userDrawn="1"/>
        </p:nvSpPr>
        <p:spPr>
          <a:xfrm>
            <a:off x="4367284" y="4855055"/>
            <a:ext cx="4155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100" dirty="0">
                <a:solidFill>
                  <a:srgbClr val="140A9A"/>
                </a:solidFill>
              </a:rPr>
              <a:t>DRAFT - Mavic 3E Settings</a:t>
            </a:r>
            <a:endParaRPr lang="en-US" sz="1000" dirty="0">
              <a:solidFill>
                <a:srgbClr val="140A9A"/>
              </a:solidFill>
              <a:latin typeface="+mn-lt"/>
            </a:endParaRPr>
          </a:p>
        </p:txBody>
      </p:sp>
      <p:pic>
        <p:nvPicPr>
          <p:cNvPr id="8" name="Picture 7" descr="Komatsu logotype">
            <a:extLst>
              <a:ext uri="{FF2B5EF4-FFF2-40B4-BE49-F238E27FC236}">
                <a16:creationId xmlns:a16="http://schemas.microsoft.com/office/drawing/2014/main" id="{ECB1186D-336A-43AD-95E0-0593B7D7D7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" y="4784202"/>
            <a:ext cx="1118070" cy="3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1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07" r:id="rId1"/>
    <p:sldLayoutId id="2147496108" r:id="rId2"/>
    <p:sldLayoutId id="2147496109" r:id="rId3"/>
    <p:sldLayoutId id="2147496110" r:id="rId4"/>
    <p:sldLayoutId id="2147496111" r:id="rId5"/>
    <p:sldLayoutId id="2147496112" r:id="rId6"/>
    <p:sldLayoutId id="2147496113" r:id="rId7"/>
    <p:sldLayoutId id="214749611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2880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2880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SzPct val="130000"/>
        <a:buFont typeface="Arial" panose="020B060402020202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2880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08000" algn="l" defTabSz="2880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SzPct val="120000"/>
        <a:buFont typeface="Arial" panose="020B0604020202020204" pitchFamily="34" charset="0"/>
        <a:buChar char="›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91440" algn="l" defTabSz="2880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0BFE82-E70E-4C1C-B239-7825DC4EB633}"/>
              </a:ext>
            </a:extLst>
          </p:cNvPr>
          <p:cNvSpPr/>
          <p:nvPr userDrawn="1"/>
        </p:nvSpPr>
        <p:spPr bwMode="white">
          <a:xfrm>
            <a:off x="0" y="0"/>
            <a:ext cx="9144000" cy="5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91967" y="107797"/>
            <a:ext cx="8747496" cy="41064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967" y="648000"/>
            <a:ext cx="8747496" cy="4140000"/>
          </a:xfrm>
          <a:prstGeom prst="rect">
            <a:avLst/>
          </a:prstGeom>
        </p:spPr>
        <p:txBody>
          <a:bodyPr vert="horz" lIns="45720" tIns="73152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2FB9A-9000-4AD5-822F-38482757BEA7}"/>
              </a:ext>
            </a:extLst>
          </p:cNvPr>
          <p:cNvSpPr txBox="1"/>
          <p:nvPr userDrawn="1"/>
        </p:nvSpPr>
        <p:spPr>
          <a:xfrm>
            <a:off x="8392885" y="4848597"/>
            <a:ext cx="546577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8EB92688-8440-4905-ACA0-EACBFA8A49E6}" type="slidenum">
              <a:rPr lang="en-US" sz="1000" smtClean="0">
                <a:solidFill>
                  <a:schemeClr val="tx2"/>
                </a:solidFill>
                <a:latin typeface="+mn-lt"/>
              </a:rPr>
              <a:t>‹#›</a:t>
            </a:fld>
            <a:endParaRPr lang="en-US" sz="1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0E97C-2D17-40AF-90A7-21169EBD33BC}"/>
              </a:ext>
            </a:extLst>
          </p:cNvPr>
          <p:cNvSpPr txBox="1"/>
          <p:nvPr userDrawn="1"/>
        </p:nvSpPr>
        <p:spPr>
          <a:xfrm>
            <a:off x="4001550" y="4848597"/>
            <a:ext cx="1132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6"/>
                </a:solidFill>
                <a:latin typeface="+mn-lt"/>
              </a:rPr>
              <a:t>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AE79B-04A5-4947-80A0-DEFA10EE317F}"/>
              </a:ext>
            </a:extLst>
          </p:cNvPr>
          <p:cNvSpPr txBox="1"/>
          <p:nvPr userDrawn="1"/>
        </p:nvSpPr>
        <p:spPr>
          <a:xfrm>
            <a:off x="4968240" y="4855055"/>
            <a:ext cx="3695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2"/>
                </a:solidFill>
                <a:latin typeface="+mn-lt"/>
              </a:rPr>
              <a:t>Presentation name (change text on Master slide - Confidential)</a:t>
            </a:r>
          </a:p>
        </p:txBody>
      </p:sp>
      <p:pic>
        <p:nvPicPr>
          <p:cNvPr id="9" name="Picture 8" descr="Komatsu logotype">
            <a:extLst>
              <a:ext uri="{FF2B5EF4-FFF2-40B4-BE49-F238E27FC236}">
                <a16:creationId xmlns:a16="http://schemas.microsoft.com/office/drawing/2014/main" id="{A99374B1-B863-47D4-9424-FCD4AA1411F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" y="4784202"/>
            <a:ext cx="1118070" cy="3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116" r:id="rId1"/>
    <p:sldLayoutId id="2147496117" r:id="rId2"/>
    <p:sldLayoutId id="2147496118" r:id="rId3"/>
    <p:sldLayoutId id="2147496119" r:id="rId4"/>
    <p:sldLayoutId id="2147496120" r:id="rId5"/>
    <p:sldLayoutId id="2147496121" r:id="rId6"/>
    <p:sldLayoutId id="2147496122" r:id="rId7"/>
    <p:sldLayoutId id="2147496123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2880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2880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SzPct val="130000"/>
        <a:buFont typeface="Arial" panose="020B0604020202020204" pitchFamily="34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2880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08000" algn="l" defTabSz="2880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SzPct val="120000"/>
        <a:buFont typeface="Arial" panose="020B0604020202020204" pitchFamily="34" charset="0"/>
        <a:buChar char="›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91440" algn="l" defTabSz="2880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djicdn.com/downloads/DJI_Mavic_3_Enterprise/DJI_Mavic_3E_3T_User_Manual_EN.pdf" TargetMode="External"/><Relationship Id="rId7" Type="http://schemas.openxmlformats.org/officeDocument/2006/relationships/hyperlink" Target="https://www.komatsu.com.au/support/smart-construction-support-centr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1store.com.au/contact-us.php/1000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enterprise.dji.com/mavic-3-enterprise/vide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ccount.dji.com/login?appId=custom_refresh&amp;backUrl=https%3A%2F%2Frepair.dji.com%2Frepair%2Findex&amp;pnonce=1709010473&amp;psign=8B199051535A3D5C58B1B56F0E1D959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0D16-3DF1-434E-9119-D3187BDAD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9838" y="1813111"/>
            <a:ext cx="5276147" cy="1402230"/>
          </a:xfrm>
        </p:spPr>
        <p:txBody>
          <a:bodyPr>
            <a:normAutofit/>
          </a:bodyPr>
          <a:lstStyle/>
          <a:p>
            <a:r>
              <a:rPr lang="en-US" altLang="ja-JP" dirty="0"/>
              <a:t>SC EDD (Every Day Drone)</a:t>
            </a:r>
            <a:br>
              <a:rPr lang="en-US" altLang="ja-JP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228A3-CD2D-418C-B995-31BAB9F89F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73152" rIns="45720" bIns="45720" rtlCol="0" anchor="t">
            <a:normAutofit fontScale="85000" lnSpcReduction="10000"/>
          </a:bodyPr>
          <a:lstStyle/>
          <a:p>
            <a:r>
              <a:rPr lang="en-US" altLang="ja-JP" dirty="0"/>
              <a:t>Mavic 3 E 1</a:t>
            </a:r>
            <a:r>
              <a:rPr lang="en-US" altLang="ja-JP" baseline="30000" dirty="0"/>
              <a:t>st</a:t>
            </a:r>
            <a:r>
              <a:rPr lang="en-US" altLang="ja-JP" dirty="0"/>
              <a:t> setup &amp; settings for SC Edge workflow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B200E-45BD-40C7-B411-2F8A9F852F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36000" tIns="73152" rIns="45720" bIns="45720" rtlCol="0" anchor="t">
            <a:normAutofit/>
          </a:bodyPr>
          <a:lstStyle/>
          <a:p>
            <a:r>
              <a:rPr lang="en-US" altLang="ja-JP" dirty="0"/>
              <a:t>13/08/2024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75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B4C4FB-A713-7341-D235-0F9CAF76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099" y="652766"/>
            <a:ext cx="2956341" cy="2040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A6327-05E1-350D-0750-1AE8D589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 8 – Launch the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4884-04D5-3559-81F2-5BFEEF5E66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Confirm Pre-Flight Check settings, RTH, Max Flight Distance etc. press “NEXT”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Confirm Mapping Checklist Settings</a:t>
            </a:r>
          </a:p>
          <a:p>
            <a:pPr lvl="1"/>
            <a:r>
              <a:rPr lang="en-AU" dirty="0"/>
              <a:t>“Dewarping” Off</a:t>
            </a:r>
            <a:r>
              <a:rPr lang="en-AU" b="1" dirty="0"/>
              <a:t> –Must</a:t>
            </a:r>
            <a:endParaRPr lang="en-AU" dirty="0"/>
          </a:p>
          <a:p>
            <a:pPr lvl="1"/>
            <a:r>
              <a:rPr lang="en-AU" dirty="0"/>
              <a:t>“Camera Mode” S </a:t>
            </a:r>
            <a:r>
              <a:rPr lang="en-AU" b="1" dirty="0"/>
              <a:t>–Must</a:t>
            </a:r>
          </a:p>
          <a:p>
            <a:pPr lvl="1"/>
            <a:r>
              <a:rPr lang="en-AU" dirty="0"/>
              <a:t>“Shutter” 1/1000 </a:t>
            </a:r>
            <a:r>
              <a:rPr lang="en-AU" b="1" dirty="0"/>
              <a:t>–Must </a:t>
            </a:r>
            <a:r>
              <a:rPr lang="en-AU" i="1" dirty="0"/>
              <a:t>(In low Light consider lowering to 500-800 as well as slowing the aircraft speed)</a:t>
            </a:r>
          </a:p>
          <a:p>
            <a:pPr lvl="1"/>
            <a:r>
              <a:rPr lang="en-AU" dirty="0"/>
              <a:t>“Upload flight mission” Launches the mission &amp; the drone takes off.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90470-64E7-7BF8-F95B-F14C11754E58}"/>
              </a:ext>
            </a:extLst>
          </p:cNvPr>
          <p:cNvSpPr txBox="1"/>
          <p:nvPr/>
        </p:nvSpPr>
        <p:spPr>
          <a:xfrm>
            <a:off x="5511601" y="648000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46BDF6-BB9E-E1D0-A5BE-36C683103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100" y="2816647"/>
            <a:ext cx="2956340" cy="1745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DD628-1959-CDC7-8842-3902B40A4AAD}"/>
              </a:ext>
            </a:extLst>
          </p:cNvPr>
          <p:cNvSpPr txBox="1"/>
          <p:nvPr/>
        </p:nvSpPr>
        <p:spPr>
          <a:xfrm>
            <a:off x="5462025" y="266660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88F876-5C3C-AE06-5CE7-09E63ABB86E8}"/>
              </a:ext>
            </a:extLst>
          </p:cNvPr>
          <p:cNvSpPr/>
          <p:nvPr/>
        </p:nvSpPr>
        <p:spPr>
          <a:xfrm>
            <a:off x="6090620" y="2460378"/>
            <a:ext cx="1580792" cy="222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3C588B-B36F-A795-81AA-BE4094C262A5}"/>
              </a:ext>
            </a:extLst>
          </p:cNvPr>
          <p:cNvSpPr/>
          <p:nvPr/>
        </p:nvSpPr>
        <p:spPr>
          <a:xfrm>
            <a:off x="5425936" y="4189111"/>
            <a:ext cx="1415539" cy="15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A5D957-69C5-F71B-EBB2-2AC8A5A0F88A}"/>
              </a:ext>
            </a:extLst>
          </p:cNvPr>
          <p:cNvSpPr/>
          <p:nvPr/>
        </p:nvSpPr>
        <p:spPr>
          <a:xfrm>
            <a:off x="6867181" y="3904709"/>
            <a:ext cx="1296318" cy="2844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C6E256-144B-7ECA-2114-B465B0DDEF32}"/>
              </a:ext>
            </a:extLst>
          </p:cNvPr>
          <p:cNvSpPr/>
          <p:nvPr/>
        </p:nvSpPr>
        <p:spPr>
          <a:xfrm>
            <a:off x="6865268" y="4358740"/>
            <a:ext cx="1478171" cy="203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691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BBFC-EAA8-85C9-1EEA-1F13865A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Important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04D4-AE47-9BA0-4F7D-A0CE0186D1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Be careful not to set </a:t>
            </a:r>
            <a:r>
              <a:rPr lang="en-AU" b="1" dirty="0">
                <a:solidFill>
                  <a:srgbClr val="FF0000"/>
                </a:solidFill>
              </a:rPr>
              <a:t>Zoom</a:t>
            </a:r>
            <a:r>
              <a:rPr lang="en-AU" dirty="0"/>
              <a:t> function, this will cause SfM error &amp; can't process the photos. Should always be </a:t>
            </a:r>
            <a:r>
              <a:rPr lang="en-AU" b="1" dirty="0">
                <a:solidFill>
                  <a:srgbClr val="FFFF00"/>
                </a:solidFill>
              </a:rPr>
              <a:t>WIDE 1.0X</a:t>
            </a:r>
            <a:r>
              <a:rPr lang="en-AU" b="1" dirty="0"/>
              <a:t>. </a:t>
            </a:r>
            <a:r>
              <a:rPr lang="en-AU" dirty="0"/>
              <a:t>Make sure your </a:t>
            </a:r>
            <a:r>
              <a:rPr lang="en-AU" b="1" dirty="0">
                <a:solidFill>
                  <a:srgbClr val="00B0F0"/>
                </a:solidFill>
              </a:rPr>
              <a:t>settings matches </a:t>
            </a:r>
            <a:r>
              <a:rPr lang="en-AU" dirty="0"/>
              <a:t>&amp;</a:t>
            </a:r>
            <a:r>
              <a:rPr lang="en-AU" b="1" dirty="0"/>
              <a:t> DO NOT CHANGE IT DURING FLIGHT</a:t>
            </a:r>
          </a:p>
          <a:p>
            <a:pPr marL="342900" indent="-342900">
              <a:buFont typeface="+mj-lt"/>
              <a:buAutoNum type="arabicPeriod"/>
            </a:pPr>
            <a:r>
              <a:rPr lang="en-AU" b="1" dirty="0"/>
              <a:t>PPK flight </a:t>
            </a:r>
            <a:r>
              <a:rPr lang="en-AU" dirty="0"/>
              <a:t>are highly recommended. To conduct a PPK flight don’t turn on RTK mode</a:t>
            </a:r>
          </a:p>
          <a:p>
            <a:pPr marL="0" indent="0">
              <a:buNone/>
            </a:pPr>
            <a:r>
              <a:rPr lang="en-AU" dirty="0"/>
              <a:t>(To perform an RTK flight turn RTK On and input your credentials &amp; Mount Point settings.)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6B8EF-C2C2-93EF-6515-D13E0174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51" y="578291"/>
            <a:ext cx="3802100" cy="2119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AACF8C-106E-AAFC-4FFA-F0DC71F3F04D}"/>
              </a:ext>
            </a:extLst>
          </p:cNvPr>
          <p:cNvSpPr/>
          <p:nvPr/>
        </p:nvSpPr>
        <p:spPr>
          <a:xfrm>
            <a:off x="5084413" y="1333050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3A94E-9BD0-B9DC-6EE8-53027D04835F}"/>
              </a:ext>
            </a:extLst>
          </p:cNvPr>
          <p:cNvSpPr/>
          <p:nvPr/>
        </p:nvSpPr>
        <p:spPr>
          <a:xfrm>
            <a:off x="6588216" y="769353"/>
            <a:ext cx="444218" cy="27180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1EC1A1-6922-D299-3347-9817D52348CE}"/>
              </a:ext>
            </a:extLst>
          </p:cNvPr>
          <p:cNvCxnSpPr>
            <a:cxnSpLocks/>
          </p:cNvCxnSpPr>
          <p:nvPr/>
        </p:nvCxnSpPr>
        <p:spPr>
          <a:xfrm>
            <a:off x="2636704" y="839062"/>
            <a:ext cx="2409021" cy="593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51FE69-AFE7-B2E8-7BE2-C76274B017D1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514381" y="905256"/>
            <a:ext cx="3073835" cy="2883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69AC3AF-67F1-E147-1ADE-070173843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851" y="2757991"/>
            <a:ext cx="3802100" cy="21335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E33974-CBAD-2B91-6475-1E309CE98E0E}"/>
              </a:ext>
            </a:extLst>
          </p:cNvPr>
          <p:cNvSpPr/>
          <p:nvPr/>
        </p:nvSpPr>
        <p:spPr>
          <a:xfrm>
            <a:off x="6121835" y="4382886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CB01E4-6F36-2DC4-12E7-8D6D3F5515BA}"/>
              </a:ext>
            </a:extLst>
          </p:cNvPr>
          <p:cNvSpPr/>
          <p:nvPr/>
        </p:nvSpPr>
        <p:spPr>
          <a:xfrm>
            <a:off x="8328880" y="3156342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2BF85-C21E-96FE-4C02-BABA926B6DC5}"/>
              </a:ext>
            </a:extLst>
          </p:cNvPr>
          <p:cNvSpPr/>
          <p:nvPr/>
        </p:nvSpPr>
        <p:spPr>
          <a:xfrm>
            <a:off x="8365048" y="3635576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5DAA80-E436-A518-041F-DD12039BE4E5}"/>
              </a:ext>
            </a:extLst>
          </p:cNvPr>
          <p:cNvSpPr txBox="1"/>
          <p:nvPr/>
        </p:nvSpPr>
        <p:spPr>
          <a:xfrm>
            <a:off x="5086604" y="57207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5BA064-5803-8625-CD72-15C29E913936}"/>
              </a:ext>
            </a:extLst>
          </p:cNvPr>
          <p:cNvSpPr txBox="1"/>
          <p:nvPr/>
        </p:nvSpPr>
        <p:spPr>
          <a:xfrm>
            <a:off x="6510464" y="2758634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C5AEAE-FAD7-3EBC-CC74-D911D858F2F8}"/>
              </a:ext>
            </a:extLst>
          </p:cNvPr>
          <p:cNvSpPr txBox="1"/>
          <p:nvPr/>
        </p:nvSpPr>
        <p:spPr>
          <a:xfrm>
            <a:off x="7889913" y="3635576"/>
            <a:ext cx="5020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OFF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F8171E-A418-0A47-091F-F3A61EFF8516}"/>
              </a:ext>
            </a:extLst>
          </p:cNvPr>
          <p:cNvSpPr txBox="1"/>
          <p:nvPr/>
        </p:nvSpPr>
        <p:spPr>
          <a:xfrm>
            <a:off x="7889913" y="3156342"/>
            <a:ext cx="5020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OFF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2375C8-7AF2-F8C4-D4C7-BBFB1C07717B}"/>
              </a:ext>
            </a:extLst>
          </p:cNvPr>
          <p:cNvSpPr/>
          <p:nvPr/>
        </p:nvSpPr>
        <p:spPr>
          <a:xfrm>
            <a:off x="7141280" y="777602"/>
            <a:ext cx="1368454" cy="27180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DB77B08-7E5E-CC14-C4A0-21D528CBED75}"/>
              </a:ext>
            </a:extLst>
          </p:cNvPr>
          <p:cNvCxnSpPr>
            <a:cxnSpLocks/>
          </p:cNvCxnSpPr>
          <p:nvPr/>
        </p:nvCxnSpPr>
        <p:spPr>
          <a:xfrm flipV="1">
            <a:off x="3394903" y="1063221"/>
            <a:ext cx="3851585" cy="41039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1B7D83D-FDB8-09A9-F8A5-0E61563162C3}"/>
              </a:ext>
            </a:extLst>
          </p:cNvPr>
          <p:cNvSpPr/>
          <p:nvPr/>
        </p:nvSpPr>
        <p:spPr>
          <a:xfrm>
            <a:off x="7938894" y="1071003"/>
            <a:ext cx="570839" cy="112950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164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BBFC-EAA8-85C9-1EEA-1F13865A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Important information – RTK mode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04D4-AE47-9BA0-4F7D-A0CE0186D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7" y="648000"/>
            <a:ext cx="4115628" cy="4104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Turn ON “RTK Positioning” &amp; “Maintain Position Accuracy Mode”</a:t>
            </a:r>
          </a:p>
          <a:p>
            <a:pPr marL="342900" indent="-342900">
              <a:buFont typeface="+mj-lt"/>
              <a:buAutoNum type="arabicPeriod"/>
            </a:pPr>
            <a:r>
              <a:rPr lang="en-AU"/>
              <a:t>Select RTK </a:t>
            </a:r>
            <a:r>
              <a:rPr lang="en-AU" dirty="0"/>
              <a:t>Service Type “Custom Network RTK”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Input credentials, this varies pending your provider. Please consult with your provider. Example of Edge2</a:t>
            </a:r>
          </a:p>
          <a:p>
            <a:pPr lvl="1"/>
            <a:r>
              <a:rPr lang="en-AU" dirty="0"/>
              <a:t>NTRIP Address:</a:t>
            </a:r>
          </a:p>
          <a:p>
            <a:pPr lvl="1"/>
            <a:r>
              <a:rPr lang="en-AU" dirty="0"/>
              <a:t>Port:</a:t>
            </a:r>
          </a:p>
          <a:p>
            <a:pPr lvl="1"/>
            <a:r>
              <a:rPr lang="en-AU" dirty="0"/>
              <a:t>Account:</a:t>
            </a:r>
          </a:p>
          <a:p>
            <a:pPr lvl="1"/>
            <a:r>
              <a:rPr lang="en-AU" dirty="0"/>
              <a:t>Password:</a:t>
            </a:r>
          </a:p>
          <a:p>
            <a:pPr lvl="1"/>
            <a:r>
              <a:rPr lang="en-AU" dirty="0"/>
              <a:t>Mount Point:</a:t>
            </a:r>
          </a:p>
          <a:p>
            <a:pPr lvl="1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ACF8C-106E-AAFC-4FFA-F0DC71F3F04D}"/>
              </a:ext>
            </a:extLst>
          </p:cNvPr>
          <p:cNvSpPr/>
          <p:nvPr/>
        </p:nvSpPr>
        <p:spPr>
          <a:xfrm>
            <a:off x="5084413" y="1333050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3A94E-9BD0-B9DC-6EE8-53027D04835F}"/>
              </a:ext>
            </a:extLst>
          </p:cNvPr>
          <p:cNvSpPr/>
          <p:nvPr/>
        </p:nvSpPr>
        <p:spPr>
          <a:xfrm>
            <a:off x="6588216" y="769353"/>
            <a:ext cx="444218" cy="27180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5DAA80-E436-A518-041F-DD12039BE4E5}"/>
              </a:ext>
            </a:extLst>
          </p:cNvPr>
          <p:cNvSpPr txBox="1"/>
          <p:nvPr/>
        </p:nvSpPr>
        <p:spPr>
          <a:xfrm>
            <a:off x="5086604" y="57207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A3B17-C374-1047-009E-F788A00E8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7" y="624714"/>
            <a:ext cx="3252712" cy="1825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13E9B-3823-5475-7A1C-C25B70FF2C23}"/>
              </a:ext>
            </a:extLst>
          </p:cNvPr>
          <p:cNvSpPr txBox="1"/>
          <p:nvPr/>
        </p:nvSpPr>
        <p:spPr>
          <a:xfrm>
            <a:off x="7513491" y="912557"/>
            <a:ext cx="4587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B9B58-2633-91EC-7B3A-CDB013318F05}"/>
              </a:ext>
            </a:extLst>
          </p:cNvPr>
          <p:cNvSpPr txBox="1"/>
          <p:nvPr/>
        </p:nvSpPr>
        <p:spPr>
          <a:xfrm>
            <a:off x="7513491" y="1324247"/>
            <a:ext cx="4587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9E207-D908-E6DA-4D15-42AD8114733A}"/>
              </a:ext>
            </a:extLst>
          </p:cNvPr>
          <p:cNvSpPr/>
          <p:nvPr/>
        </p:nvSpPr>
        <p:spPr>
          <a:xfrm>
            <a:off x="7906297" y="920668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B0CBC-7214-A046-3B6A-756C7C3B0D6F}"/>
              </a:ext>
            </a:extLst>
          </p:cNvPr>
          <p:cNvSpPr/>
          <p:nvPr/>
        </p:nvSpPr>
        <p:spPr>
          <a:xfrm>
            <a:off x="7903931" y="1352524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4EBA4E-5767-46A5-D852-727191718EF1}"/>
              </a:ext>
            </a:extLst>
          </p:cNvPr>
          <p:cNvSpPr/>
          <p:nvPr/>
        </p:nvSpPr>
        <p:spPr>
          <a:xfrm>
            <a:off x="6046282" y="2031536"/>
            <a:ext cx="346903" cy="2718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F65BE8-D531-7732-4C97-309035FE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13" y="2617104"/>
            <a:ext cx="3199786" cy="1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2AAE-EF94-BF3D-58EE-A3D2A3E3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 Edge – Post drone flight &amp; Processing drone data(SfM)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A5E1-9669-84EE-903C-CC740FCF2B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Stop PPK Logging (See SC Edge Guide) </a:t>
            </a:r>
            <a:r>
              <a:rPr lang="en-AU" b="1" dirty="0"/>
              <a:t>5 min after drone was powered off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Inset SD Card, Import Photos and start processing the drone data (See SC Edge Guide)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See SC Edge Guide on how to import drone data onto SC Dashboard for analytics and visualisation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78C150-D325-4574-ADEE-180CA7134C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1970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that is standing in the sand&#10;&#10;Description automatically generated">
            <a:extLst>
              <a:ext uri="{FF2B5EF4-FFF2-40B4-BE49-F238E27FC236}">
                <a16:creationId xmlns:a16="http://schemas.microsoft.com/office/drawing/2014/main" id="{4574AB31-0BD9-4835-A7F9-FECF7A02E4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3" b="10933"/>
          <a:stretch/>
        </p:blipFill>
        <p:spPr/>
      </p:pic>
    </p:spTree>
    <p:extLst>
      <p:ext uri="{BB962C8B-B14F-4D97-AF65-F5344CB8AC3E}">
        <p14:creationId xmlns:p14="http://schemas.microsoft.com/office/powerpoint/2010/main" val="152054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1745-7DDE-8DF0-8829-765E39EC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3858F-A7E7-E7C1-774E-C4C3411F9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8" y="648000"/>
            <a:ext cx="8922654" cy="1566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400" b="1" dirty="0"/>
              <a:t>Please read the Edge2 Guide &amp; </a:t>
            </a:r>
            <a:r>
              <a:rPr lang="en-AU" sz="2400" b="1" dirty="0">
                <a:hlinkClick r:id="rId3"/>
              </a:rPr>
              <a:t>Mavic 3E manual</a:t>
            </a:r>
            <a:r>
              <a:rPr lang="en-AU" sz="2400" b="1" dirty="0"/>
              <a:t> as well as watch the </a:t>
            </a:r>
            <a:r>
              <a:rPr lang="en-AU" sz="2400" b="1" dirty="0">
                <a:hlinkClick r:id="rId4"/>
              </a:rPr>
              <a:t>Mavic 3 E tutorial videos</a:t>
            </a:r>
            <a:r>
              <a:rPr lang="en-AU" sz="2400" b="1" dirty="0"/>
              <a:t> 1</a:t>
            </a:r>
            <a:r>
              <a:rPr lang="en-AU" sz="2400" b="1" baseline="30000" dirty="0"/>
              <a:t>st</a:t>
            </a:r>
            <a:r>
              <a:rPr lang="en-AU" sz="2400" b="1" dirty="0"/>
              <a:t> before proceeding.</a:t>
            </a:r>
          </a:p>
          <a:p>
            <a:pPr marL="0" indent="0" algn="ctr">
              <a:buNone/>
            </a:pPr>
            <a:endParaRPr lang="en-AU" sz="1800" dirty="0"/>
          </a:p>
        </p:txBody>
      </p:sp>
      <p:sp>
        <p:nvSpPr>
          <p:cNvPr id="15" name="AutoShape 13" descr="play video">
            <a:extLst>
              <a:ext uri="{FF2B5EF4-FFF2-40B4-BE49-F238E27FC236}">
                <a16:creationId xmlns:a16="http://schemas.microsoft.com/office/drawing/2014/main" id="{51F32A31-374A-8DC6-E6E3-060AAF0C68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6" name="AutoShape 22" descr="play video">
            <a:extLst>
              <a:ext uri="{FF2B5EF4-FFF2-40B4-BE49-F238E27FC236}">
                <a16:creationId xmlns:a16="http://schemas.microsoft.com/office/drawing/2014/main" id="{3FE47B91-A208-AB36-8E47-18E5CB4397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7" name="AutoShape 4" descr="play video">
            <a:extLst>
              <a:ext uri="{FF2B5EF4-FFF2-40B4-BE49-F238E27FC236}">
                <a16:creationId xmlns:a16="http://schemas.microsoft.com/office/drawing/2014/main" id="{88110F61-D559-BA22-487E-DB9BD401AD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525520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8" name="AutoShape 28" descr="play video">
            <a:extLst>
              <a:ext uri="{FF2B5EF4-FFF2-40B4-BE49-F238E27FC236}">
                <a16:creationId xmlns:a16="http://schemas.microsoft.com/office/drawing/2014/main" id="{3AB9F13D-8CD9-AFCB-814A-5571975738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39520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9" name="AutoShape 29" descr="DJI Mavic 3 Enterprise Series｜Mapping Mission">
            <a:extLst>
              <a:ext uri="{FF2B5EF4-FFF2-40B4-BE49-F238E27FC236}">
                <a16:creationId xmlns:a16="http://schemas.microsoft.com/office/drawing/2014/main" id="{22A073B9-14AF-651D-AF48-E317A01BC9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100" y="339918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0" name="AutoShape 25" descr="play video">
            <a:extLst>
              <a:ext uri="{FF2B5EF4-FFF2-40B4-BE49-F238E27FC236}">
                <a16:creationId xmlns:a16="http://schemas.microsoft.com/office/drawing/2014/main" id="{6DA7D003-DC53-F432-B215-BEAE8CA0B5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1" name="AutoShape 10" descr="play video">
            <a:extLst>
              <a:ext uri="{FF2B5EF4-FFF2-40B4-BE49-F238E27FC236}">
                <a16:creationId xmlns:a16="http://schemas.microsoft.com/office/drawing/2014/main" id="{31E5DA72-277D-1261-A23B-97DC88B2EC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2" name="AutoShape 7" descr="play video">
            <a:extLst>
              <a:ext uri="{FF2B5EF4-FFF2-40B4-BE49-F238E27FC236}">
                <a16:creationId xmlns:a16="http://schemas.microsoft.com/office/drawing/2014/main" id="{704B8836-4036-19F5-441E-51B9FE676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3" name="AutoShape 16" descr="play video">
            <a:extLst>
              <a:ext uri="{FF2B5EF4-FFF2-40B4-BE49-F238E27FC236}">
                <a16:creationId xmlns:a16="http://schemas.microsoft.com/office/drawing/2014/main" id="{CB96C87F-3837-DFDE-48DD-8523F1F73B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4" name="AutoShape 19" descr="play video">
            <a:extLst>
              <a:ext uri="{FF2B5EF4-FFF2-40B4-BE49-F238E27FC236}">
                <a16:creationId xmlns:a16="http://schemas.microsoft.com/office/drawing/2014/main" id="{A5C28087-7632-0DE5-7CD5-DC49D93DFC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775" y="-2204845"/>
            <a:ext cx="125219" cy="1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DD280-81B5-84BC-697B-34C753BB309B}"/>
              </a:ext>
            </a:extLst>
          </p:cNvPr>
          <p:cNvSpPr txBox="1"/>
          <p:nvPr/>
        </p:nvSpPr>
        <p:spPr>
          <a:xfrm>
            <a:off x="319490" y="1857566"/>
            <a:ext cx="4293163" cy="191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latin typeface="+mn-lt"/>
              </a:rPr>
              <a:t>Mavic 3E Tutorial Videos to watch: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 3 Enterprise Series｜Intro Video</a:t>
            </a:r>
            <a:endParaRPr lang="en-AU" sz="1050" b="0" i="0" dirty="0">
              <a:solidFill>
                <a:srgbClr val="3B3E40"/>
              </a:solidFill>
              <a:effectLst/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 3 Enterprise Series｜First Flight</a:t>
            </a:r>
            <a:endParaRPr lang="en-AU" sz="1050" dirty="0">
              <a:solidFill>
                <a:srgbClr val="3B3E40"/>
              </a:solidFill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 3 Enterprise Series｜Using the RTK Module</a:t>
            </a:r>
            <a:endParaRPr lang="en-AU" sz="1050" b="0" i="0" dirty="0">
              <a:solidFill>
                <a:srgbClr val="3B3E40"/>
              </a:solidFill>
              <a:effectLst/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 3 Enterprise Series｜Firmware Update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 3 Enterprise Series｜RTH Mode</a:t>
            </a:r>
            <a:endParaRPr lang="en-AU" sz="1050" dirty="0">
              <a:solidFill>
                <a:srgbClr val="3B3E40"/>
              </a:solidFill>
              <a:latin typeface="Open Sans" panose="020B0606030504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 3 Enterprise Series｜Obstacle Sensing and Avoidance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 3 Enterprise Series｜Mapping Mission</a:t>
            </a:r>
            <a:endParaRPr lang="en-AU" sz="1050" dirty="0">
              <a:solidFill>
                <a:srgbClr val="3B3E40"/>
              </a:solidFill>
              <a:latin typeface="Open Sans" panose="020B0606030504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 3 Enterprise Series｜Linear Mission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 3 Enterprise Series｜Real-Time Terrain Follow</a:t>
            </a:r>
            <a:endParaRPr lang="en-AU" sz="1050" dirty="0">
              <a:solidFill>
                <a:srgbClr val="3B3E40"/>
              </a:solidFill>
              <a:latin typeface="Open Sans" panose="020B0606030504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sz="1050" b="0" i="0" dirty="0">
                <a:solidFill>
                  <a:srgbClr val="3B3E40"/>
                </a:solidFill>
                <a:effectLst/>
                <a:latin typeface="Open Sans" panose="020B0606030504020204" pitchFamily="34" charset="0"/>
              </a:rPr>
              <a:t>DJI Mavic 3 Enterprise Series｜Pilot 2 App V7.1</a:t>
            </a:r>
            <a:endParaRPr lang="en-AU" sz="1050" dirty="0">
              <a:latin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EF0C6B-D6F3-7C9F-6EAC-A294A1FA3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455" y="1929436"/>
            <a:ext cx="3761275" cy="14731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B6EF3E6-831F-C6E0-4B6B-9205799934A7}"/>
              </a:ext>
            </a:extLst>
          </p:cNvPr>
          <p:cNvSpPr txBox="1"/>
          <p:nvPr/>
        </p:nvSpPr>
        <p:spPr>
          <a:xfrm>
            <a:off x="354709" y="4096984"/>
            <a:ext cx="42172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dirty="0">
                <a:latin typeface="+mn-lt"/>
                <a:hlinkClick r:id="rId6"/>
              </a:rPr>
              <a:t>D1Store Technical support</a:t>
            </a:r>
            <a:r>
              <a:rPr lang="en-AU" sz="1350" dirty="0">
                <a:latin typeface="+mn-lt"/>
                <a:hlinkClick r:id="rId6"/>
              </a:rPr>
              <a:t>: </a:t>
            </a:r>
            <a:endParaRPr lang="en-AU" sz="1350" dirty="0">
              <a:latin typeface="+mn-lt"/>
            </a:endParaRPr>
          </a:p>
          <a:p>
            <a:r>
              <a:rPr lang="en-AU" sz="1400" b="0" i="0" dirty="0">
                <a:solidFill>
                  <a:srgbClr val="202124"/>
                </a:solidFill>
                <a:effectLst/>
                <a:latin typeface="Google Sans"/>
              </a:rPr>
              <a:t>Phone: 1300 090 802 </a:t>
            </a:r>
          </a:p>
          <a:p>
            <a:r>
              <a:rPr lang="en-AU" sz="1400" b="0" i="0" dirty="0">
                <a:solidFill>
                  <a:srgbClr val="202124"/>
                </a:solidFill>
                <a:effectLst/>
                <a:latin typeface="Google Sans"/>
              </a:rPr>
              <a:t>Email: support@d1store.com.au.</a:t>
            </a:r>
          </a:p>
          <a:p>
            <a:pPr algn="l"/>
            <a:endParaRPr lang="en-AU" sz="135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308FF-3C6D-3885-5B2D-618EA9AEBEB0}"/>
              </a:ext>
            </a:extLst>
          </p:cNvPr>
          <p:cNvSpPr txBox="1"/>
          <p:nvPr/>
        </p:nvSpPr>
        <p:spPr>
          <a:xfrm>
            <a:off x="4869455" y="4096984"/>
            <a:ext cx="42172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dirty="0">
                <a:latin typeface="+mn-lt"/>
                <a:hlinkClick r:id="rId7"/>
              </a:rPr>
              <a:t>Smart Construction support</a:t>
            </a:r>
            <a:endParaRPr lang="en-AU" sz="1350" dirty="0">
              <a:latin typeface="+mn-lt"/>
            </a:endParaRPr>
          </a:p>
          <a:p>
            <a:r>
              <a:rPr lang="en-AU" sz="1400" b="0" i="0" dirty="0">
                <a:solidFill>
                  <a:srgbClr val="202124"/>
                </a:solidFill>
                <a:effectLst/>
                <a:latin typeface="Google Sans"/>
              </a:rPr>
              <a:t>Phone: 1300 445 978</a:t>
            </a:r>
          </a:p>
          <a:p>
            <a:r>
              <a:rPr lang="en-AU" sz="1400" b="0" i="0" dirty="0">
                <a:solidFill>
                  <a:srgbClr val="202124"/>
                </a:solidFill>
                <a:effectLst/>
                <a:latin typeface="Google Sans"/>
              </a:rPr>
              <a:t>Email: sc</a:t>
            </a:r>
            <a:r>
              <a:rPr lang="en-AU" sz="1400" dirty="0">
                <a:solidFill>
                  <a:srgbClr val="202124"/>
                </a:solidFill>
                <a:latin typeface="Google Sans"/>
              </a:rPr>
              <a:t>support@komatsu.com.au</a:t>
            </a:r>
            <a:endParaRPr lang="en-AU" sz="1400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algn="l"/>
            <a:endParaRPr lang="en-AU" sz="13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40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1745-7DDE-8DF0-8829-765E39EC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</a:t>
            </a:r>
            <a:r>
              <a:rPr lang="en-AU" baseline="30000" dirty="0"/>
              <a:t>St</a:t>
            </a:r>
            <a:r>
              <a:rPr lang="en-AU" dirty="0"/>
              <a:t> Time Mavic 3 E Setup &amp; Care 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3858F-A7E7-E7C1-774E-C4C3411F9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8" y="648000"/>
            <a:ext cx="5066750" cy="410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1800" dirty="0"/>
              <a:t>Register your drone to your Care Basic/Plus to activate the coverage</a:t>
            </a:r>
          </a:p>
          <a:p>
            <a:pPr marL="0" indent="0" algn="ctr">
              <a:buNone/>
            </a:pPr>
            <a:r>
              <a:rPr lang="en-AU" sz="1800" b="1" dirty="0">
                <a:highlight>
                  <a:srgbClr val="FFFF00"/>
                </a:highlight>
              </a:rPr>
              <a:t>This must be done within 48Hrs </a:t>
            </a:r>
            <a:r>
              <a:rPr lang="en-AU" sz="1800" b="1" dirty="0"/>
              <a:t>of 1</a:t>
            </a:r>
            <a:r>
              <a:rPr lang="en-AU" sz="1800" b="1" baseline="30000" dirty="0"/>
              <a:t>st</a:t>
            </a:r>
            <a:r>
              <a:rPr lang="en-AU" sz="1800" b="1" dirty="0"/>
              <a:t> power on so be ready to activate it when you do this.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500" dirty="0"/>
              <a:t>Using the controller, Power on &amp; connect Wi-Fi by Sliding your finger from the top screen down twice and select the Wi-Fi (See Slide 6). Log in with your DJI account, if you don’t have one create one and log in.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500" dirty="0"/>
              <a:t>Select “DJI Care Enterprise”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500" dirty="0"/>
              <a:t>Select “Service Activation” &amp; input your code. The code (SN# can be found on your invoice under line description DJI Care Enterprise.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500" dirty="0"/>
              <a:t>If successfully activated, you will receive an email confirmation</a:t>
            </a:r>
          </a:p>
          <a:p>
            <a:pPr marL="0" indent="0">
              <a:buNone/>
            </a:pPr>
            <a:endParaRPr lang="en-AU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21105E-223D-60D5-887A-FC6401B5F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004" y="2439267"/>
            <a:ext cx="1891959" cy="1517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1B8EB-6AD1-0179-968E-7CC1B523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004" y="617308"/>
            <a:ext cx="1894390" cy="1631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DFEC3-85B2-FB3E-144C-2C689BE85517}"/>
              </a:ext>
            </a:extLst>
          </p:cNvPr>
          <p:cNvSpPr txBox="1"/>
          <p:nvPr/>
        </p:nvSpPr>
        <p:spPr>
          <a:xfrm>
            <a:off x="6198824" y="665494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EE0AA-B646-94C2-0DDD-B4CBA313FDAB}"/>
              </a:ext>
            </a:extLst>
          </p:cNvPr>
          <p:cNvSpPr txBox="1"/>
          <p:nvPr/>
        </p:nvSpPr>
        <p:spPr>
          <a:xfrm>
            <a:off x="6226367" y="243926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5783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1745-7DDE-8DF0-8829-765E39EC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</a:t>
            </a:r>
            <a:r>
              <a:rPr lang="en-AU" baseline="30000" dirty="0"/>
              <a:t>St</a:t>
            </a:r>
            <a:r>
              <a:rPr lang="en-AU" dirty="0"/>
              <a:t> Time Mavic 3 E Setup &amp; Care 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3858F-A7E7-E7C1-774E-C4C3411F9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8" y="648000"/>
            <a:ext cx="8801468" cy="410400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AU" sz="1500" dirty="0"/>
              <a:t>Check you activation status on the controller or  by logging into the official </a:t>
            </a:r>
            <a:r>
              <a:rPr lang="en-AU" sz="1500" dirty="0">
                <a:hlinkClick r:id="rId3"/>
              </a:rPr>
              <a:t>DJI website </a:t>
            </a:r>
            <a:r>
              <a:rPr lang="en-AU" sz="1500" dirty="0"/>
              <a:t>with your credentials</a:t>
            </a:r>
          </a:p>
          <a:p>
            <a:pPr marL="0" indent="0">
              <a:buNone/>
            </a:pPr>
            <a:endParaRPr lang="en-AU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A03E8C-69AA-5A47-C398-ECA75D709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187" y="1790122"/>
            <a:ext cx="4017909" cy="1948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15820-ADC4-727D-055E-01138E33C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36" y="1790122"/>
            <a:ext cx="3896299" cy="21955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4EA003-A2BE-9027-D228-4906B7E8A660}"/>
              </a:ext>
            </a:extLst>
          </p:cNvPr>
          <p:cNvSpPr/>
          <p:nvPr/>
        </p:nvSpPr>
        <p:spPr>
          <a:xfrm>
            <a:off x="2740344" y="1790122"/>
            <a:ext cx="972340" cy="270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5958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30C49-83A4-0FAD-DDB2-7298D66AF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Follow these Steps &amp; Recommended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A9FE-3A6E-4FD3-0F61-2950A9C44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7" y="611277"/>
            <a:ext cx="6271261" cy="4104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U" b="1" dirty="0"/>
              <a:t>SC Edge - Step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Start Edge PPK Logging (See Edge guide) </a:t>
            </a:r>
          </a:p>
          <a:p>
            <a:pPr marL="0" indent="0">
              <a:buNone/>
            </a:pPr>
            <a:r>
              <a:rPr lang="en-AU" b="1" dirty="0"/>
              <a:t>Drone (Mavic 3 E) - Steps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Insert a fully charged battery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Insert a clean working SD Card ( Read/Write speed of &gt;90Mb/s)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Connect propellers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Place drone in a clear open space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Power on drone and controller.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Perform Compass Calibration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*Create a  Flight Plan &amp; Wi-fi connection &amp; Settings (Step by Step Instructions in the next slides)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*Launch Drone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Land drone</a:t>
            </a:r>
          </a:p>
          <a:p>
            <a:pPr marL="0" indent="0">
              <a:buNone/>
            </a:pPr>
            <a:r>
              <a:rPr lang="en-AU" b="1" dirty="0"/>
              <a:t>Edge - Step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Process drone data(See Edge guide)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Send processed data via Cloud or Upload via USB to Dashboard (See Edge guide)</a:t>
            </a:r>
          </a:p>
          <a:p>
            <a:pPr marL="342900" indent="-342900">
              <a:buFont typeface="+mj-lt"/>
              <a:buAutoNum type="arabicPeriod"/>
            </a:pPr>
            <a:endParaRPr lang="en-AU" dirty="0"/>
          </a:p>
        </p:txBody>
      </p:sp>
      <p:pic>
        <p:nvPicPr>
          <p:cNvPr id="1030" name="Picture 6" descr="DJI Mavic 3 Enterprise Multispectral 3M - including 1 Year Basic Shield -  Drone Shop Perth">
            <a:extLst>
              <a:ext uri="{FF2B5EF4-FFF2-40B4-BE49-F238E27FC236}">
                <a16:creationId xmlns:a16="http://schemas.microsoft.com/office/drawing/2014/main" id="{19BA1B53-B964-F762-4368-797DAD367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28" y="1809723"/>
            <a:ext cx="2049342" cy="115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D5EB4-25F8-A6B6-1240-93EBF4227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228" y="4532222"/>
            <a:ext cx="1667219" cy="38044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7498570-AD77-C313-4A2F-C36D430BDA69}"/>
              </a:ext>
            </a:extLst>
          </p:cNvPr>
          <p:cNvSpPr/>
          <p:nvPr/>
        </p:nvSpPr>
        <p:spPr>
          <a:xfrm>
            <a:off x="7186669" y="1190059"/>
            <a:ext cx="444347" cy="805313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71D8BFA-A87C-B0BC-F37B-C9A23D609677}"/>
              </a:ext>
            </a:extLst>
          </p:cNvPr>
          <p:cNvSpPr/>
          <p:nvPr/>
        </p:nvSpPr>
        <p:spPr>
          <a:xfrm>
            <a:off x="7186666" y="2727403"/>
            <a:ext cx="444347" cy="805313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6555001-8FDC-C6E1-1565-4023593B50EC}"/>
              </a:ext>
            </a:extLst>
          </p:cNvPr>
          <p:cNvSpPr/>
          <p:nvPr/>
        </p:nvSpPr>
        <p:spPr>
          <a:xfrm>
            <a:off x="7186668" y="4205311"/>
            <a:ext cx="444347" cy="326912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21F3DB-12A8-C0A1-F05D-F6A75B230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757" y="587523"/>
            <a:ext cx="1012167" cy="490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9C8D5-1008-71E3-2FD0-55936EBDA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755" y="3635073"/>
            <a:ext cx="1012167" cy="4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4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6327-05E1-350D-0750-1AE8D589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 7 – Connecting to 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4884-04D5-3559-81F2-5BFEEF5E6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7" y="648000"/>
            <a:ext cx="3942711" cy="159944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dirty="0"/>
              <a:t>Connect to Wi-Fi by dragging your finger from the top of the screen down.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Press &amp; hold the Wi-fi icon. Select a Wi-Fi connection &amp; input the Wi-Fi password.  </a:t>
            </a:r>
          </a:p>
          <a:p>
            <a:pPr marL="0" indent="0">
              <a:buNone/>
            </a:pPr>
            <a:r>
              <a:rPr lang="en-AU" dirty="0"/>
              <a:t>	*It should say connected.</a:t>
            </a:r>
          </a:p>
          <a:p>
            <a:pPr marL="0" indent="0">
              <a:buNone/>
            </a:pPr>
            <a:r>
              <a:rPr lang="en-AU" dirty="0"/>
              <a:t>(Phone Hotspot recommended)</a:t>
            </a:r>
          </a:p>
          <a:p>
            <a:pPr marL="342900" indent="-342900">
              <a:buFont typeface="+mj-lt"/>
              <a:buAutoNum type="arabicPeriod"/>
            </a:pP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A06B4-5B67-457F-2A1F-4E79CAB34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498" y="771750"/>
            <a:ext cx="2966018" cy="18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6DE71D-0B58-76E5-21BA-836FB1C229BE}"/>
              </a:ext>
            </a:extLst>
          </p:cNvPr>
          <p:cNvSpPr txBox="1"/>
          <p:nvPr/>
        </p:nvSpPr>
        <p:spPr>
          <a:xfrm>
            <a:off x="3709011" y="9364"/>
            <a:ext cx="5468039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>
                <a:solidFill>
                  <a:srgbClr val="FF0000"/>
                </a:solidFill>
              </a:rPr>
              <a:t>After you have successfully setup your new Mavic 3 E and activated your Shield Cover you should proceed to flying your drone</a:t>
            </a:r>
          </a:p>
          <a:p>
            <a:pPr algn="ctr"/>
            <a:endParaRPr lang="en-AU" sz="135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C7F4AEB-21F8-A631-D1C2-D413EF1EB498}"/>
              </a:ext>
            </a:extLst>
          </p:cNvPr>
          <p:cNvSpPr/>
          <p:nvPr/>
        </p:nvSpPr>
        <p:spPr>
          <a:xfrm>
            <a:off x="6457123" y="718267"/>
            <a:ext cx="282767" cy="473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C76FE4-09E6-78BB-ED5A-96FD4D2F0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967" y="2695500"/>
            <a:ext cx="3018549" cy="1705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DEB62-AD80-E1EB-632A-B56880500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85572" y="2114265"/>
            <a:ext cx="1677557" cy="2840025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E5AF5-CF32-A065-8774-65C8BD077152}"/>
              </a:ext>
            </a:extLst>
          </p:cNvPr>
          <p:cNvSpPr/>
          <p:nvPr/>
        </p:nvSpPr>
        <p:spPr>
          <a:xfrm>
            <a:off x="2570005" y="2648055"/>
            <a:ext cx="282767" cy="473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98394-2A61-9F5E-D0A5-5935715B01AC}"/>
              </a:ext>
            </a:extLst>
          </p:cNvPr>
          <p:cNvSpPr txBox="1"/>
          <p:nvPr/>
        </p:nvSpPr>
        <p:spPr>
          <a:xfrm>
            <a:off x="2111704" y="2395417"/>
            <a:ext cx="11993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latin typeface="+mn-lt"/>
              </a:rPr>
              <a:t>Press &amp; Hold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771315-5AD2-0B73-92E9-537366E2859D}"/>
              </a:ext>
            </a:extLst>
          </p:cNvPr>
          <p:cNvCxnSpPr>
            <a:stCxn id="12" idx="2"/>
            <a:endCxn id="10" idx="1"/>
          </p:cNvCxnSpPr>
          <p:nvPr/>
        </p:nvCxnSpPr>
        <p:spPr>
          <a:xfrm>
            <a:off x="3944363" y="3534277"/>
            <a:ext cx="1118604" cy="1397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814D67-A83F-1FAA-D0BC-1E0AC5C00749}"/>
              </a:ext>
            </a:extLst>
          </p:cNvPr>
          <p:cNvSpPr txBox="1"/>
          <p:nvPr/>
        </p:nvSpPr>
        <p:spPr>
          <a:xfrm>
            <a:off x="1415903" y="2740818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0A9F52-D516-E4CE-84BF-9D9D73FF85F4}"/>
              </a:ext>
            </a:extLst>
          </p:cNvPr>
          <p:cNvSpPr txBox="1"/>
          <p:nvPr/>
        </p:nvSpPr>
        <p:spPr>
          <a:xfrm>
            <a:off x="5488062" y="805089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7514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6327-05E1-350D-0750-1AE8D589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 7 – Create a Flight Plan using the “DJI Pilot 2”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4884-04D5-3559-81F2-5BFEEF5E66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Steps: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Open the “DJI Pilot 2” App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Access “Flight Route”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Press the plus icon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Select “Area Route (Support 2d/3d data collection)” to create a flight plan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Set Perimeter Waypoints in sequenced order. Press the Tick to complete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Set Aircraft Model as “M3E Series”&amp; Camera Model as “M3E”.  Lens “Wide”. Press “OK” - </a:t>
            </a:r>
            <a:r>
              <a:rPr lang="en-AU" b="1" dirty="0"/>
              <a:t>Must</a:t>
            </a:r>
            <a:endParaRPr lang="en-AU" dirty="0"/>
          </a:p>
          <a:p>
            <a:pPr marL="0" indent="0">
              <a:buNone/>
            </a:pPr>
            <a:r>
              <a:rPr lang="en-AU" b="1" dirty="0"/>
              <a:t>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7C2EF-EC46-A966-A048-344305D2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79243"/>
            <a:ext cx="2076213" cy="126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0F80-E615-F889-4E98-8CFD0DB9E8E4}"/>
              </a:ext>
            </a:extLst>
          </p:cNvPr>
          <p:cNvSpPr/>
          <p:nvPr/>
        </p:nvSpPr>
        <p:spPr>
          <a:xfrm>
            <a:off x="4613212" y="1141544"/>
            <a:ext cx="558188" cy="3717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83545-C9E9-6CE3-6AD2-409D9291B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65228" y="233226"/>
            <a:ext cx="1259998" cy="21520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A25CBA-1AEC-9385-397B-53AD29E20D41}"/>
              </a:ext>
            </a:extLst>
          </p:cNvPr>
          <p:cNvSpPr txBox="1"/>
          <p:nvPr/>
        </p:nvSpPr>
        <p:spPr>
          <a:xfrm>
            <a:off x="4695754" y="65694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9EB93-4E65-25CE-3719-BD58695F4FC6}"/>
              </a:ext>
            </a:extLst>
          </p:cNvPr>
          <p:cNvSpPr txBox="1"/>
          <p:nvPr/>
        </p:nvSpPr>
        <p:spPr>
          <a:xfrm>
            <a:off x="6942964" y="695086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484C49-7B80-945D-D373-93F0C5289E51}"/>
              </a:ext>
            </a:extLst>
          </p:cNvPr>
          <p:cNvSpPr/>
          <p:nvPr/>
        </p:nvSpPr>
        <p:spPr>
          <a:xfrm>
            <a:off x="8531595" y="703335"/>
            <a:ext cx="135875" cy="148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908112-DCE5-4EE5-329A-C245E3ECF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472836" y="2124131"/>
            <a:ext cx="2232764" cy="126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026A15-8A10-CEDE-5749-2D2AAC01E2B1}"/>
              </a:ext>
            </a:extLst>
          </p:cNvPr>
          <p:cNvSpPr/>
          <p:nvPr/>
        </p:nvSpPr>
        <p:spPr>
          <a:xfrm>
            <a:off x="5333926" y="2530308"/>
            <a:ext cx="558188" cy="447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70412B-6ED0-4FA3-EAE3-39B7DB7EAC39}"/>
              </a:ext>
            </a:extLst>
          </p:cNvPr>
          <p:cNvSpPr txBox="1"/>
          <p:nvPr/>
        </p:nvSpPr>
        <p:spPr>
          <a:xfrm>
            <a:off x="4649934" y="2123759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02F6280-8378-EA6A-85B8-48C95E701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82222" y="1661122"/>
            <a:ext cx="1260000" cy="2186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A4A04C-D00D-2636-1CCE-B3BD4E062692}"/>
              </a:ext>
            </a:extLst>
          </p:cNvPr>
          <p:cNvSpPr txBox="1"/>
          <p:nvPr/>
        </p:nvSpPr>
        <p:spPr>
          <a:xfrm>
            <a:off x="7168704" y="223882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2AC734-B3A1-6845-26A0-FD18E5B24906}"/>
              </a:ext>
            </a:extLst>
          </p:cNvPr>
          <p:cNvSpPr/>
          <p:nvPr/>
        </p:nvSpPr>
        <p:spPr>
          <a:xfrm>
            <a:off x="6850308" y="2274834"/>
            <a:ext cx="185312" cy="150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4BF138-94CF-D7C2-1428-AEFA8487A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953" y="3448588"/>
            <a:ext cx="2268798" cy="12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AC1279-C16F-ADAE-093E-2CCE1A76CC4D}"/>
              </a:ext>
            </a:extLst>
          </p:cNvPr>
          <p:cNvSpPr txBox="1"/>
          <p:nvPr/>
        </p:nvSpPr>
        <p:spPr>
          <a:xfrm>
            <a:off x="4790357" y="3448588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4C2909-1936-E006-F5BA-BC253240DF5A}"/>
              </a:ext>
            </a:extLst>
          </p:cNvPr>
          <p:cNvSpPr/>
          <p:nvPr/>
        </p:nvSpPr>
        <p:spPr>
          <a:xfrm>
            <a:off x="5764458" y="3577503"/>
            <a:ext cx="941142" cy="1098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976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8B611CF-CD3D-DEEB-9F43-5D4F1A9E7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43" y="1210251"/>
            <a:ext cx="2161999" cy="1266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A6327-05E1-350D-0750-1AE8D589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 7 – Create a Flight Plan using the “DJI Pilot 2” -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4884-04D5-3559-81F2-5BFEEF5E6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67" y="1200150"/>
            <a:ext cx="3942711" cy="3551850"/>
          </a:xfrm>
        </p:spPr>
        <p:txBody>
          <a:bodyPr>
            <a:normAutofit fontScale="92500"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AU" dirty="0"/>
              <a:t>Name your flight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AU" dirty="0"/>
              <a:t>Set desired: </a:t>
            </a:r>
          </a:p>
          <a:p>
            <a:pPr lvl="1"/>
            <a:r>
              <a:rPr lang="en-AU" dirty="0"/>
              <a:t>“</a:t>
            </a:r>
            <a:r>
              <a:rPr lang="en-AU" b="1" i="1" dirty="0"/>
              <a:t>Route Altitude</a:t>
            </a:r>
            <a:r>
              <a:rPr lang="en-AU" dirty="0"/>
              <a:t>’ considering accuracy required &amp; any obstacles that may impact the safety of the flight. 37 Altitude for optimum accuracy 0.99GSD. </a:t>
            </a:r>
          </a:p>
          <a:p>
            <a:pPr lvl="1"/>
            <a:r>
              <a:rPr lang="en-AU" dirty="0"/>
              <a:t>“Elevation Optimisation” On – </a:t>
            </a:r>
            <a:r>
              <a:rPr lang="en-AU" b="1" dirty="0"/>
              <a:t>Must </a:t>
            </a:r>
          </a:p>
          <a:p>
            <a:pPr lvl="1"/>
            <a:r>
              <a:rPr lang="en-AU" dirty="0"/>
              <a:t>“Speed” Max (Consider slower speed with low light)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AU" dirty="0"/>
              <a:t>Ortho Collection - </a:t>
            </a:r>
            <a:r>
              <a:rPr lang="en-AU" b="1" dirty="0"/>
              <a:t>Must</a:t>
            </a:r>
            <a:endParaRPr lang="en-AU" dirty="0"/>
          </a:p>
          <a:p>
            <a:pPr marL="342900" indent="-342900">
              <a:buFont typeface="+mj-lt"/>
              <a:buAutoNum type="arabicPeriod" startAt="10"/>
            </a:pPr>
            <a:r>
              <a:rPr lang="en-AU" dirty="0"/>
              <a:t>In “Advanced Settings” Side Overlap 60-70 (60 for flat even terrain,) Front Overlap 80 (Always). 70/80 are required for Cloud SfM</a:t>
            </a:r>
          </a:p>
          <a:p>
            <a:pPr marL="0" indent="0">
              <a:buNone/>
            </a:pPr>
            <a:r>
              <a:rPr lang="en-AU" u="sng" dirty="0"/>
              <a:t>To avoid disappointment, use default 70/80 overlap</a:t>
            </a:r>
          </a:p>
          <a:p>
            <a:pPr marL="0" indent="0">
              <a:buNone/>
            </a:pPr>
            <a:r>
              <a:rPr lang="en-AU" b="1" dirty="0"/>
              <a:t>Continued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A4A04C-D00D-2636-1CCE-B3BD4E062692}"/>
              </a:ext>
            </a:extLst>
          </p:cNvPr>
          <p:cNvSpPr txBox="1"/>
          <p:nvPr/>
        </p:nvSpPr>
        <p:spPr>
          <a:xfrm>
            <a:off x="6877100" y="121664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95F68-04E7-2F2D-8D0C-0395F0E3C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56657" y="726171"/>
            <a:ext cx="1266389" cy="2234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9F0CCC-69A4-9CEC-D025-EC1BBD5F44E0}"/>
              </a:ext>
            </a:extLst>
          </p:cNvPr>
          <p:cNvSpPr txBox="1"/>
          <p:nvPr/>
        </p:nvSpPr>
        <p:spPr>
          <a:xfrm>
            <a:off x="4406242" y="1210252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FBA47-A1E0-268A-A3C0-BE5D2CADD49C}"/>
              </a:ext>
            </a:extLst>
          </p:cNvPr>
          <p:cNvSpPr/>
          <p:nvPr/>
        </p:nvSpPr>
        <p:spPr>
          <a:xfrm>
            <a:off x="5521681" y="1342675"/>
            <a:ext cx="915841" cy="273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82D2E-B603-1BB4-7849-F307080D6EB2}"/>
              </a:ext>
            </a:extLst>
          </p:cNvPr>
          <p:cNvSpPr txBox="1"/>
          <p:nvPr/>
        </p:nvSpPr>
        <p:spPr>
          <a:xfrm>
            <a:off x="365760" y="453301"/>
            <a:ext cx="8202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rgbClr val="FF0000"/>
                </a:solidFill>
              </a:rPr>
              <a:t>Identify any terrain features or obstacles that could affect the safety of the flight, such as trees, buildings, power lines, or other structures for a save “</a:t>
            </a:r>
            <a:r>
              <a:rPr lang="en-AU" b="1" i="1" dirty="0">
                <a:solidFill>
                  <a:srgbClr val="FF0000"/>
                </a:solidFill>
              </a:rPr>
              <a:t>Route</a:t>
            </a:r>
            <a:r>
              <a:rPr lang="en-AU" b="1" dirty="0">
                <a:solidFill>
                  <a:srgbClr val="FF0000"/>
                </a:solidFill>
              </a:rPr>
              <a:t> </a:t>
            </a:r>
            <a:r>
              <a:rPr lang="en-AU" b="1" i="1" dirty="0">
                <a:solidFill>
                  <a:srgbClr val="FF0000"/>
                </a:solidFill>
              </a:rPr>
              <a:t>Altitude”</a:t>
            </a:r>
            <a:r>
              <a:rPr lang="en-AU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8CC458-A623-DF8B-0E5D-86C4C5173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171" y="3106935"/>
            <a:ext cx="2232349" cy="12663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70007CF-98E5-496A-4E1E-380D14201F93}"/>
              </a:ext>
            </a:extLst>
          </p:cNvPr>
          <p:cNvSpPr/>
          <p:nvPr/>
        </p:nvSpPr>
        <p:spPr>
          <a:xfrm>
            <a:off x="5549708" y="3629842"/>
            <a:ext cx="487535" cy="174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9F46722-48F3-5245-B830-7B5FFB58E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16366" y="2631438"/>
            <a:ext cx="1266390" cy="22199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E3D451E-7BA1-1B80-19BF-0D48FB953438}"/>
              </a:ext>
            </a:extLst>
          </p:cNvPr>
          <p:cNvSpPr/>
          <p:nvPr/>
        </p:nvSpPr>
        <p:spPr>
          <a:xfrm>
            <a:off x="8000901" y="3629842"/>
            <a:ext cx="908072" cy="461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CB4F67-CEBD-601E-92B8-28C9DED23833}"/>
              </a:ext>
            </a:extLst>
          </p:cNvPr>
          <p:cNvSpPr txBox="1"/>
          <p:nvPr/>
        </p:nvSpPr>
        <p:spPr>
          <a:xfrm>
            <a:off x="4406625" y="309082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D78807-7196-88AF-2E4B-22431746E573}"/>
              </a:ext>
            </a:extLst>
          </p:cNvPr>
          <p:cNvSpPr txBox="1"/>
          <p:nvPr/>
        </p:nvSpPr>
        <p:spPr>
          <a:xfrm>
            <a:off x="6957030" y="3148823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E3E72A-BB33-5360-8A44-4D0730CC3533}"/>
              </a:ext>
            </a:extLst>
          </p:cNvPr>
          <p:cNvSpPr/>
          <p:nvPr/>
        </p:nvSpPr>
        <p:spPr>
          <a:xfrm>
            <a:off x="7961917" y="1378404"/>
            <a:ext cx="915841" cy="352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2C3AB1-03A5-3F1E-EA79-D2A04147AF17}"/>
              </a:ext>
            </a:extLst>
          </p:cNvPr>
          <p:cNvSpPr/>
          <p:nvPr/>
        </p:nvSpPr>
        <p:spPr>
          <a:xfrm>
            <a:off x="7993132" y="1899367"/>
            <a:ext cx="915841" cy="219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787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7D95F1-5515-2A8B-7C24-162705F49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15" y="2067264"/>
            <a:ext cx="2190884" cy="1219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66764-42B0-A6E9-7422-FD3863F26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100" y="734475"/>
            <a:ext cx="2221087" cy="12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32EF0-CB2B-879D-5832-E8D3EFC36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715" y="738889"/>
            <a:ext cx="2191807" cy="1255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A6327-05E1-350D-0750-1AE8D589E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# 7 – Create a Flight Plan using the “DJI Pilot 2” - Continued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4884-04D5-3559-81F2-5BFEEF5E66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512" y="663995"/>
            <a:ext cx="3942711" cy="407325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en-AU" dirty="0"/>
              <a:t>Photo Mode “Timed Interval” - </a:t>
            </a:r>
            <a:r>
              <a:rPr lang="en-AU" b="1" dirty="0"/>
              <a:t>Must</a:t>
            </a:r>
            <a:endParaRPr lang="en-AU" dirty="0"/>
          </a:p>
          <a:p>
            <a:pPr marL="342900" indent="-342900">
              <a:buFont typeface="+mj-lt"/>
              <a:buAutoNum type="arabicPeriod" startAt="11"/>
            </a:pPr>
            <a:r>
              <a:rPr lang="en-AU" dirty="0"/>
              <a:t>After you confirmed all flight parameters are set press the “Save” icon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n-AU" dirty="0"/>
              <a:t>With the drone on tap the live M3e View (Bottom Left Cnr). This will switch to live camera &amp; settings. Set the following:</a:t>
            </a:r>
          </a:p>
          <a:p>
            <a:pPr lvl="1"/>
            <a:r>
              <a:rPr lang="en-AU" dirty="0"/>
              <a:t>Mode: S “Shutter Priority”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Auto Exposure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Shutter Speed: 1/1000</a:t>
            </a:r>
            <a:r>
              <a:rPr lang="en-AU" i="1" dirty="0"/>
              <a:t>(In low Light consider lowering to 500-800 as well as slowing the aircraft speed)</a:t>
            </a:r>
          </a:p>
          <a:p>
            <a:pPr lvl="1"/>
            <a:r>
              <a:rPr lang="en-AU" dirty="0"/>
              <a:t>Focus Mode: MF 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Image Ration: 4:3 -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Image Format: Jpeg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Lock Gimbal: Enabled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Mechanical Shutter: Enabled - </a:t>
            </a:r>
            <a:r>
              <a:rPr lang="en-AU" b="1" dirty="0"/>
              <a:t>Must</a:t>
            </a:r>
            <a:endParaRPr lang="en-AU" dirty="0"/>
          </a:p>
          <a:p>
            <a:pPr lvl="1"/>
            <a:r>
              <a:rPr lang="en-AU" dirty="0"/>
              <a:t>Dewarping: Disabled – </a:t>
            </a:r>
            <a:r>
              <a:rPr lang="en-AU" b="1" dirty="0"/>
              <a:t>Must</a:t>
            </a:r>
          </a:p>
          <a:p>
            <a:pPr lvl="1"/>
            <a:r>
              <a:rPr lang="en-AU" dirty="0"/>
              <a:t>Wide 1.0 X</a:t>
            </a:r>
            <a:r>
              <a:rPr lang="en-AU" b="1" dirty="0"/>
              <a:t> </a:t>
            </a:r>
            <a:r>
              <a:rPr lang="en-AU" dirty="0"/>
              <a:t>– </a:t>
            </a:r>
            <a:r>
              <a:rPr lang="en-AU" b="1" dirty="0"/>
              <a:t>Must</a:t>
            </a:r>
          </a:p>
          <a:p>
            <a:pPr marL="144000" lvl="1" indent="0">
              <a:buNone/>
            </a:pPr>
            <a:r>
              <a:rPr lang="en-AU" dirty="0"/>
              <a:t>Tap the Bottom Left Cnr again to switch back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n-AU" dirty="0"/>
              <a:t>Press “Play” icon to Launch flight mission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A4A04C-D00D-2636-1CCE-B3BD4E062692}"/>
              </a:ext>
            </a:extLst>
          </p:cNvPr>
          <p:cNvSpPr txBox="1"/>
          <p:nvPr/>
        </p:nvSpPr>
        <p:spPr>
          <a:xfrm>
            <a:off x="7178324" y="723123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F0CCC-69A4-9CEC-D025-EC1BBD5F44E0}"/>
              </a:ext>
            </a:extLst>
          </p:cNvPr>
          <p:cNvSpPr txBox="1"/>
          <p:nvPr/>
        </p:nvSpPr>
        <p:spPr>
          <a:xfrm>
            <a:off x="4670647" y="811678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6FBA47-A1E0-268A-A3C0-BE5D2CADD49C}"/>
              </a:ext>
            </a:extLst>
          </p:cNvPr>
          <p:cNvSpPr/>
          <p:nvPr/>
        </p:nvSpPr>
        <p:spPr>
          <a:xfrm>
            <a:off x="5833560" y="1311007"/>
            <a:ext cx="861023" cy="199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D556EC-FAD8-A4B7-CF8F-15FEB94838E6}"/>
              </a:ext>
            </a:extLst>
          </p:cNvPr>
          <p:cNvSpPr/>
          <p:nvPr/>
        </p:nvSpPr>
        <p:spPr>
          <a:xfrm>
            <a:off x="6933223" y="873164"/>
            <a:ext cx="185312" cy="1771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9EBEC-D88A-4DBA-0EAD-3BFABF06C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543297"/>
            <a:ext cx="2200859" cy="1287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42E20-0728-6B9A-52F8-2660ABCDFE93}"/>
              </a:ext>
            </a:extLst>
          </p:cNvPr>
          <p:cNvSpPr txBox="1"/>
          <p:nvPr/>
        </p:nvSpPr>
        <p:spPr>
          <a:xfrm>
            <a:off x="5119635" y="3487209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F1BC0D-7D1E-206D-A5D2-B1FA92EDB418}"/>
              </a:ext>
            </a:extLst>
          </p:cNvPr>
          <p:cNvSpPr/>
          <p:nvPr/>
        </p:nvSpPr>
        <p:spPr>
          <a:xfrm>
            <a:off x="4825601" y="3692647"/>
            <a:ext cx="185312" cy="1771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AD947-77BA-D9F5-69C6-FFE15A1A07FF}"/>
              </a:ext>
            </a:extLst>
          </p:cNvPr>
          <p:cNvSpPr txBox="1"/>
          <p:nvPr/>
        </p:nvSpPr>
        <p:spPr>
          <a:xfrm>
            <a:off x="4774810" y="2082426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350" b="1" dirty="0">
                <a:solidFill>
                  <a:srgbClr val="FF0000"/>
                </a:solidFill>
                <a:latin typeface="+mn-lt"/>
              </a:rPr>
              <a:t>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248A41-9FC9-FABB-5855-3478CFC8E7E1}"/>
              </a:ext>
            </a:extLst>
          </p:cNvPr>
          <p:cNvSpPr/>
          <p:nvPr/>
        </p:nvSpPr>
        <p:spPr>
          <a:xfrm>
            <a:off x="5802217" y="2170323"/>
            <a:ext cx="826265" cy="7454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78DF8-3495-7B17-0F9D-7C029FA550C7}"/>
              </a:ext>
            </a:extLst>
          </p:cNvPr>
          <p:cNvSpPr/>
          <p:nvPr/>
        </p:nvSpPr>
        <p:spPr>
          <a:xfrm>
            <a:off x="5527316" y="2183182"/>
            <a:ext cx="274902" cy="145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7800457"/>
      </p:ext>
    </p:extLst>
  </p:cSld>
  <p:clrMapOvr>
    <a:masterClrMapping/>
  </p:clrMapOvr>
</p:sld>
</file>

<file path=ppt/theme/theme1.xml><?xml version="1.0" encoding="utf-8"?>
<a:theme xmlns:a="http://schemas.openxmlformats.org/drawingml/2006/main" name="Komatsu 2020">
  <a:themeElements>
    <a:clrScheme name="Komatsu02">
      <a:dk1>
        <a:srgbClr val="1B232A"/>
      </a:dk1>
      <a:lt1>
        <a:sysClr val="window" lastClr="FFFFFF"/>
      </a:lt1>
      <a:dk2>
        <a:srgbClr val="140A9A"/>
      </a:dk2>
      <a:lt2>
        <a:srgbClr val="D1D4D3"/>
      </a:lt2>
      <a:accent1>
        <a:srgbClr val="FFC82F"/>
      </a:accent1>
      <a:accent2>
        <a:srgbClr val="99CCFF"/>
      </a:accent2>
      <a:accent3>
        <a:srgbClr val="F37021"/>
      </a:accent3>
      <a:accent4>
        <a:srgbClr val="2BB673"/>
      </a:accent4>
      <a:accent5>
        <a:srgbClr val="253FC8"/>
      </a:accent5>
      <a:accent6>
        <a:srgbClr val="EE3124"/>
      </a:accent6>
      <a:hlink>
        <a:srgbClr val="00A7E1"/>
      </a:hlink>
      <a:folHlink>
        <a:srgbClr val="A5ABAF"/>
      </a:folHlink>
    </a:clrScheme>
    <a:fontScheme name="Custom 1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rpC01" id="{9010CFD3-49CD-45E0-986E-E16736EB8EB5}" vid="{BB5025AC-FC97-4560-9FDE-907D3290DFAC}"/>
    </a:ext>
  </a:extLst>
</a:theme>
</file>

<file path=ppt/theme/theme2.xml><?xml version="1.0" encoding="utf-8"?>
<a:theme xmlns:a="http://schemas.openxmlformats.org/drawingml/2006/main" name="Confidential">
  <a:themeElements>
    <a:clrScheme name="Komatsu02">
      <a:dk1>
        <a:srgbClr val="1B232A"/>
      </a:dk1>
      <a:lt1>
        <a:sysClr val="window" lastClr="FFFFFF"/>
      </a:lt1>
      <a:dk2>
        <a:srgbClr val="140A9A"/>
      </a:dk2>
      <a:lt2>
        <a:srgbClr val="D1D4D3"/>
      </a:lt2>
      <a:accent1>
        <a:srgbClr val="A5ABAF"/>
      </a:accent1>
      <a:accent2>
        <a:srgbClr val="FFC82F"/>
      </a:accent2>
      <a:accent3>
        <a:srgbClr val="F37021"/>
      </a:accent3>
      <a:accent4>
        <a:srgbClr val="2BB673"/>
      </a:accent4>
      <a:accent5>
        <a:srgbClr val="00A7E1"/>
      </a:accent5>
      <a:accent6>
        <a:srgbClr val="EE3124"/>
      </a:accent6>
      <a:hlink>
        <a:srgbClr val="3366CC"/>
      </a:hlink>
      <a:folHlink>
        <a:srgbClr val="6E7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35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rpC01" id="{9010CFD3-49CD-45E0-986E-E16736EB8EB5}" vid="{BB5025AC-FC97-4560-9FDE-907D3290DFAC}"/>
    </a:ext>
  </a:extLst>
</a:theme>
</file>

<file path=ppt/theme/theme3.xml><?xml version="1.0" encoding="utf-8"?>
<a:theme xmlns:a="http://schemas.openxmlformats.org/drawingml/2006/main" name="Office Theme">
  <a:themeElements>
    <a:clrScheme name="Komatsu02">
      <a:dk1>
        <a:srgbClr val="1B232A"/>
      </a:dk1>
      <a:lt1>
        <a:sysClr val="window" lastClr="FFFFFF"/>
      </a:lt1>
      <a:dk2>
        <a:srgbClr val="140A9A"/>
      </a:dk2>
      <a:lt2>
        <a:srgbClr val="D1D4D3"/>
      </a:lt2>
      <a:accent1>
        <a:srgbClr val="A5ABAF"/>
      </a:accent1>
      <a:accent2>
        <a:srgbClr val="FFC82F"/>
      </a:accent2>
      <a:accent3>
        <a:srgbClr val="F37021"/>
      </a:accent3>
      <a:accent4>
        <a:srgbClr val="2BB673"/>
      </a:accent4>
      <a:accent5>
        <a:srgbClr val="00A7E1"/>
      </a:accent5>
      <a:accent6>
        <a:srgbClr val="EE3124"/>
      </a:accent6>
      <a:hlink>
        <a:srgbClr val="3366CC"/>
      </a:hlink>
      <a:folHlink>
        <a:srgbClr val="6E757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A2CBBC08CD7C4A9C8DA7F70C32AFB2" ma:contentTypeVersion="14" ma:contentTypeDescription="Create a new document." ma:contentTypeScope="" ma:versionID="0ced8922d81fe58cede1a0db401303f8">
  <xsd:schema xmlns:xsd="http://www.w3.org/2001/XMLSchema" xmlns:xs="http://www.w3.org/2001/XMLSchema" xmlns:p="http://schemas.microsoft.com/office/2006/metadata/properties" xmlns:ns2="b1b1ea7c-b1c0-4666-9869-d15fcbeafea7" xmlns:ns3="0f357f78-85a0-4d06-9894-fc0af7be7445" targetNamespace="http://schemas.microsoft.com/office/2006/metadata/properties" ma:root="true" ma:fieldsID="0a05b115f1a357290fd9441a1de5e235" ns2:_="" ns3:_="">
    <xsd:import namespace="b1b1ea7c-b1c0-4666-9869-d15fcbeafea7"/>
    <xsd:import namespace="0f357f78-85a0-4d06-9894-fc0af7be74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1ea7c-b1c0-4666-9869-d15fcbeaf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81c1acc-298e-4249-9bb6-414c3ff68b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57f78-85a0-4d06-9894-fc0af7be744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b1ea7c-b1c0-4666-9869-d15fcbeafe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0E3FE9-7C0F-49F7-96F0-BAA659D9E09D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7841A971-22C8-4F70-B9B3-3D460AEEA1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0BCA99-BDC3-465C-884A-011244807C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b1ea7c-b1c0-4666-9869-d15fcbeafea7"/>
    <ds:schemaRef ds:uri="0f357f78-85a0-4d06-9894-fc0af7be74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B419D6A-0879-4CAB-866C-1D910720FC71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5ea38f5f-b6fb-4469-bdd6-1640fe6b8804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97e10e15-2159-465a-8aff-e0d6e3277242"/>
    <ds:schemaRef ds:uri="http://schemas.microsoft.com/office/2006/metadata/properties"/>
    <ds:schemaRef ds:uri="b1b1ea7c-b1c0-4666-9869-d15fcbeafea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12848</TotalTime>
  <Words>1221</Words>
  <Application>Microsoft Office PowerPoint</Application>
  <PresentationFormat>On-screen Show (16:9)</PresentationFormat>
  <Paragraphs>153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Calibri</vt:lpstr>
      <vt:lpstr>Century Gothic</vt:lpstr>
      <vt:lpstr>Google Sans</vt:lpstr>
      <vt:lpstr>Open Sans</vt:lpstr>
      <vt:lpstr>Wingdings</vt:lpstr>
      <vt:lpstr>Komatsu 2020</vt:lpstr>
      <vt:lpstr>Confidential</vt:lpstr>
      <vt:lpstr>SC EDD (Every Day Drone) </vt:lpstr>
      <vt:lpstr>PowerPoint Presentation</vt:lpstr>
      <vt:lpstr>1St Time Mavic 3 E Setup &amp; Care Activation</vt:lpstr>
      <vt:lpstr>1St Time Mavic 3 E Setup &amp; Care Activation</vt:lpstr>
      <vt:lpstr>Follow these Steps &amp; Recommended settings</vt:lpstr>
      <vt:lpstr># 7 – Connecting to Wi-fi</vt:lpstr>
      <vt:lpstr># 7 – Create a Flight Plan using the “DJI Pilot 2” </vt:lpstr>
      <vt:lpstr># 7 – Create a Flight Plan using the “DJI Pilot 2” - Continued</vt:lpstr>
      <vt:lpstr># 7 – Create a Flight Plan using the “DJI Pilot 2” - Continued </vt:lpstr>
      <vt:lpstr># 8 – Launch the mission</vt:lpstr>
      <vt:lpstr>Important information</vt:lpstr>
      <vt:lpstr>Important information – RTK mode settings</vt:lpstr>
      <vt:lpstr>SC Edge – Post drone flight &amp; Processing drone data(SfM)</vt:lpstr>
      <vt:lpstr>PowerPoint Presentation</vt:lpstr>
    </vt:vector>
  </TitlesOfParts>
  <Company>Joy Global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Kellie Foster</dc:creator>
  <cp:lastModifiedBy>James Mackenzie</cp:lastModifiedBy>
  <cp:revision>443</cp:revision>
  <cp:lastPrinted>2020-01-03T20:16:28Z</cp:lastPrinted>
  <dcterms:created xsi:type="dcterms:W3CDTF">2012-03-28T18:23:49Z</dcterms:created>
  <dcterms:modified xsi:type="dcterms:W3CDTF">2024-08-13T11:04:52Z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4W53MEEM26MD-362-250</vt:lpwstr>
  </property>
  <property fmtid="{D5CDD505-2E9C-101B-9397-08002B2CF9AE}" pid="3" name="_dlc_DocIdItemGuid">
    <vt:lpwstr>8b9488da-3354-4655-a859-42eac534f7ba</vt:lpwstr>
  </property>
  <property fmtid="{D5CDD505-2E9C-101B-9397-08002B2CF9AE}" pid="4" name="_dlc_DocIdUrl">
    <vt:lpwstr>http://jgn.jgi.joyglobalinc.com/corporatefunctions/mktg_comm/templates/_layouts/DocIdRedir.aspx?ID=4W53MEEM26MD-362-250, 4W53MEEM26MD-362-250</vt:lpwstr>
  </property>
  <property fmtid="{D5CDD505-2E9C-101B-9397-08002B2CF9AE}" pid="5" name="JGN_x0020_Corporate_x0020_Function">
    <vt:lpwstr>191;#Marketing Communications|cf8a6c8e-34b1-4c62-ad5a-e4c3fd85fc15</vt:lpwstr>
  </property>
  <property fmtid="{D5CDD505-2E9C-101B-9397-08002B2CF9AE}" pid="6" name="Item_x0020_Language">
    <vt:lpwstr>124;#English|92d7a074-cc84-4741-8640-76236a72a556</vt:lpwstr>
  </property>
  <property fmtid="{D5CDD505-2E9C-101B-9397-08002B2CF9AE}" pid="7" name="JGN Corporate Function">
    <vt:lpwstr>191;#Marketing Communications|cf8a6c8e-34b1-4c62-ad5a-e4c3fd85fc15</vt:lpwstr>
  </property>
  <property fmtid="{D5CDD505-2E9C-101B-9397-08002B2CF9AE}" pid="8" name="display_urn:schemas-microsoft-com:office:office#Document_x0020_Owner">
    <vt:lpwstr>Foster, Kellie</vt:lpwstr>
  </property>
  <property fmtid="{D5CDD505-2E9C-101B-9397-08002B2CF9AE}" pid="9" name="Item Language">
    <vt:lpwstr>124;#English|92d7a074-cc84-4741-8640-76236a72a556</vt:lpwstr>
  </property>
  <property fmtid="{D5CDD505-2E9C-101B-9397-08002B2CF9AE}" pid="10" name="Order">
    <vt:r8>14800</vt:r8>
  </property>
  <property fmtid="{D5CDD505-2E9C-101B-9397-08002B2CF9AE}" pid="11" name="MediaServiceImageTags">
    <vt:lpwstr/>
  </property>
  <property fmtid="{D5CDD505-2E9C-101B-9397-08002B2CF9AE}" pid="12" name="ContentTypeId">
    <vt:lpwstr>0x01010024A2CBBC08CD7C4A9C8DA7F70C32AFB2</vt:lpwstr>
  </property>
</Properties>
</file>